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67" r:id="rId2"/>
    <p:sldId id="313" r:id="rId3"/>
    <p:sldId id="315" r:id="rId4"/>
    <p:sldId id="316" r:id="rId5"/>
    <p:sldId id="338" r:id="rId6"/>
    <p:sldId id="317" r:id="rId7"/>
    <p:sldId id="336" r:id="rId8"/>
    <p:sldId id="318" r:id="rId9"/>
    <p:sldId id="337" r:id="rId10"/>
    <p:sldId id="319" r:id="rId11"/>
    <p:sldId id="320" r:id="rId12"/>
    <p:sldId id="334" r:id="rId13"/>
    <p:sldId id="321" r:id="rId14"/>
    <p:sldId id="322" r:id="rId15"/>
    <p:sldId id="323" r:id="rId16"/>
    <p:sldId id="335" r:id="rId17"/>
    <p:sldId id="324" r:id="rId18"/>
    <p:sldId id="325" r:id="rId19"/>
    <p:sldId id="326" r:id="rId20"/>
    <p:sldId id="339" r:id="rId21"/>
    <p:sldId id="328" r:id="rId22"/>
    <p:sldId id="329" r:id="rId23"/>
    <p:sldId id="330" r:id="rId24"/>
    <p:sldId id="340" r:id="rId25"/>
    <p:sldId id="331" r:id="rId26"/>
    <p:sldId id="333" r:id="rId27"/>
    <p:sldId id="268" r:id="rId28"/>
    <p:sldId id="270" r:id="rId29"/>
    <p:sldId id="271" r:id="rId30"/>
    <p:sldId id="272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피니티북스 영업부1" initials="인영" lastIdx="1" clrIdx="0">
    <p:extLst>
      <p:ext uri="{19B8F6BF-5375-455C-9EA6-DF929625EA0E}">
        <p15:presenceInfo xmlns:p15="http://schemas.microsoft.com/office/powerpoint/2012/main" userId="792d592b654bb6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A3"/>
    <a:srgbClr val="006082"/>
    <a:srgbClr val="E1F7FF"/>
    <a:srgbClr val="FFC979"/>
    <a:srgbClr val="5BA0E6"/>
    <a:srgbClr val="87BAED"/>
    <a:srgbClr val="FFFFFF"/>
    <a:srgbClr val="253917"/>
    <a:srgbClr val="BF5711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62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2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577C8E-E251-6894-244F-C50F3F2A68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5C14A2-7417-FE22-EA4C-91767AB917A2}"/>
              </a:ext>
            </a:extLst>
          </p:cNvPr>
          <p:cNvSpPr/>
          <p:nvPr userDrawn="1"/>
        </p:nvSpPr>
        <p:spPr>
          <a:xfrm>
            <a:off x="233510" y="207084"/>
            <a:ext cx="8658562" cy="6443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8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486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1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0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3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7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1" r:id="rId2"/>
    <p:sldLayoutId id="2147483702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nuPZUUED5uk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Umc9ezAyJv0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HENBFUGMHxA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HxEa4bOoNfU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shorts/ORv2QG5syJY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dNoXtaDNWh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956B3DB-94AA-2AE5-70E0-DEAE825E69D4}"/>
              </a:ext>
            </a:extLst>
          </p:cNvPr>
          <p:cNvSpPr/>
          <p:nvPr/>
        </p:nvSpPr>
        <p:spPr>
          <a:xfrm>
            <a:off x="65312" y="55985"/>
            <a:ext cx="9004041" cy="6736701"/>
          </a:xfrm>
          <a:prstGeom prst="rect">
            <a:avLst/>
          </a:prstGeom>
          <a:noFill/>
          <a:ln w="3810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E59B1-E781-CEC5-60A0-3904D78E12E0}"/>
              </a:ext>
            </a:extLst>
          </p:cNvPr>
          <p:cNvSpPr txBox="1"/>
          <p:nvPr/>
        </p:nvSpPr>
        <p:spPr>
          <a:xfrm>
            <a:off x="2255500" y="2584917"/>
            <a:ext cx="5221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rgbClr val="5BA0E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 </a:t>
            </a:r>
            <a:r>
              <a:rPr lang="ko-KR" altLang="en-US" sz="4800" b="1" smtClean="0">
                <a:solidFill>
                  <a:srgbClr val="5BA0E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알아보기</a:t>
            </a:r>
            <a:endParaRPr lang="ko-KR" altLang="en-US" sz="4800" b="1" dirty="0">
              <a:solidFill>
                <a:srgbClr val="5BA0E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E01761-EA41-1A3A-6CDC-C3D713E0D5D3}"/>
              </a:ext>
            </a:extLst>
          </p:cNvPr>
          <p:cNvSpPr/>
          <p:nvPr/>
        </p:nvSpPr>
        <p:spPr>
          <a:xfrm>
            <a:off x="214598" y="186613"/>
            <a:ext cx="8733457" cy="6484771"/>
          </a:xfrm>
          <a:prstGeom prst="roundRect">
            <a:avLst>
              <a:gd name="adj" fmla="val 10948"/>
            </a:avLst>
          </a:prstGeom>
          <a:noFill/>
          <a:ln w="28575">
            <a:solidFill>
              <a:srgbClr val="006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910E2-0E5B-D052-EED5-9E00207F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57" y="4423145"/>
            <a:ext cx="2322562" cy="22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BE692-EFEC-40C4-D8AF-63EFD290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</a:t>
            </a:r>
            <a:r>
              <a:rPr kumimoji="1" lang="ko-KR" altLang="en-US" dirty="0"/>
              <a:t> 인공지능 기술을 알아보자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3C140-1BF0-9699-A059-D0CDF5CE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60931"/>
            <a:ext cx="7848600" cy="33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8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E0FAB-87B4-FD97-8995-F7469836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r>
              <a:rPr kumimoji="1" lang="ko-KR" altLang="en-US" dirty="0"/>
              <a:t> 지능을 가지는 기계와 지능에 대한 고찰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89E0F-4F76-33B9-A7EC-2D791B3C58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인공지능을</a:t>
            </a:r>
            <a:r>
              <a:rPr kumimoji="1" lang="ko-KR" altLang="en-US" dirty="0"/>
              <a:t> 판별하는 방법</a:t>
            </a:r>
            <a:r>
              <a:rPr kumimoji="1" lang="en-US" altLang="ko-KR" dirty="0"/>
              <a:t>-</a:t>
            </a:r>
            <a:r>
              <a:rPr kumimoji="1" lang="ko-KR" altLang="en-US" dirty="0"/>
              <a:t>튜링 테스트</a:t>
            </a:r>
            <a:endParaRPr kumimoji="1" lang="en-US" altLang="ko-KR" dirty="0"/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년에 개봉된 이미테이션 게임은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/>
              <a:t>컴버배치</a:t>
            </a:r>
            <a:r>
              <a:rPr lang="ko-KR" altLang="en-US" dirty="0"/>
              <a:t> 주연의 첩보 스릴러 </a:t>
            </a:r>
            <a:r>
              <a:rPr lang="ko-KR" altLang="en-US" dirty="0" smtClean="0"/>
              <a:t>영화</a:t>
            </a:r>
            <a:endParaRPr lang="en-US" altLang="ko-KR" dirty="0"/>
          </a:p>
          <a:p>
            <a:pPr lvl="1"/>
            <a:r>
              <a:rPr lang="ko-KR" altLang="en-US" dirty="0"/>
              <a:t>이 영화는 </a:t>
            </a:r>
            <a:r>
              <a:rPr lang="en-US" altLang="ko-KR" dirty="0"/>
              <a:t>2</a:t>
            </a:r>
            <a:r>
              <a:rPr lang="ko-KR" altLang="en-US" dirty="0"/>
              <a:t>차 세계대전 당시 독일군의 암호 해독에 큰 기여를 한 실존 인물인 </a:t>
            </a:r>
            <a:r>
              <a:rPr lang="ko-KR" altLang="en-US" b="1" dirty="0">
                <a:solidFill>
                  <a:schemeClr val="accent1"/>
                </a:solidFill>
              </a:rPr>
              <a:t>앨런 튜링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Alan Turing </a:t>
            </a:r>
            <a:r>
              <a:rPr lang="ko-KR" altLang="en-US" dirty="0"/>
              <a:t>을 주인공으로 하고 있다</a:t>
            </a:r>
            <a:r>
              <a:rPr lang="en-US" altLang="ko-KR" dirty="0"/>
              <a:t>. </a:t>
            </a:r>
            <a:r>
              <a:rPr lang="ko-KR" altLang="en-US" dirty="0"/>
              <a:t>그는 독일군의 암호 기계인 </a:t>
            </a:r>
            <a:r>
              <a:rPr lang="ko-KR" altLang="en-US" dirty="0" err="1"/>
              <a:t>애니그마를</a:t>
            </a:r>
            <a:r>
              <a:rPr lang="ko-KR" altLang="en-US" dirty="0"/>
              <a:t> 해독하기 위하여 일급 기밀 암호 해독 기관에서 </a:t>
            </a:r>
            <a:r>
              <a:rPr lang="ko-KR" altLang="en-US" b="1" dirty="0" err="1">
                <a:solidFill>
                  <a:schemeClr val="accent1"/>
                </a:solidFill>
              </a:rPr>
              <a:t>봄브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The Bombe </a:t>
            </a:r>
            <a:r>
              <a:rPr lang="ko-KR" altLang="en-US" dirty="0"/>
              <a:t>라는 기기를 </a:t>
            </a:r>
            <a:r>
              <a:rPr lang="ko-KR" altLang="en-US" dirty="0" smtClean="0"/>
              <a:t>개발</a:t>
            </a:r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64" y="2419003"/>
            <a:ext cx="2688150" cy="4175212"/>
          </a:xfrm>
          <a:prstGeom prst="rect">
            <a:avLst/>
          </a:prstGeom>
        </p:spPr>
      </p:pic>
      <p:pic>
        <p:nvPicPr>
          <p:cNvPr id="6" name="Picture 4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009179"/>
            <a:ext cx="3549650" cy="315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22151" y="616108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봄브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5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영화 </a:t>
            </a:r>
            <a:r>
              <a:rPr lang="en-US" altLang="ko-KR" smtClean="0"/>
              <a:t>“</a:t>
            </a:r>
            <a:r>
              <a:rPr lang="ko-KR" altLang="en-US" smtClean="0"/>
              <a:t>이미테이션 게임</a:t>
            </a:r>
            <a:r>
              <a:rPr lang="en-US" altLang="ko-KR" smtClean="0"/>
              <a:t>＂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www.youtube.com/watch?v=nuPZUUED5uk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9" y="1613225"/>
            <a:ext cx="7677644" cy="441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E0FAB-87B4-FD97-8995-F7469836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r>
              <a:rPr kumimoji="1" lang="ko-KR" altLang="en-US" dirty="0"/>
              <a:t> 지능을 가지는 기계와 지능에 대한 고찰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89E0F-4F76-33B9-A7EC-2D791B3C58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인공지능을</a:t>
            </a:r>
            <a:r>
              <a:rPr kumimoji="1" lang="ko-KR" altLang="en-US" dirty="0"/>
              <a:t> 판별하는 방법</a:t>
            </a:r>
            <a:r>
              <a:rPr kumimoji="1" lang="en-US" altLang="ko-KR" dirty="0"/>
              <a:t>-</a:t>
            </a:r>
            <a:r>
              <a:rPr kumimoji="1" lang="ko-KR" altLang="en-US" dirty="0"/>
              <a:t>튜링 테스트</a:t>
            </a:r>
            <a:endParaRPr kumimoji="1" lang="en-US" altLang="ko-KR" dirty="0"/>
          </a:p>
          <a:p>
            <a:pPr lvl="1"/>
            <a:r>
              <a:rPr lang="ko-KR" altLang="en-US" dirty="0"/>
              <a:t>앨런 튜링은 암호학자이자 논리학자 그리고 수학자로 유명하지만 그의 가장 큰 기여는 </a:t>
            </a:r>
            <a:r>
              <a:rPr lang="en-US" altLang="ko-KR" dirty="0"/>
              <a:t>1940</a:t>
            </a:r>
            <a:r>
              <a:rPr lang="ko-KR" altLang="en-US" dirty="0"/>
              <a:t>년대와 </a:t>
            </a:r>
            <a:r>
              <a:rPr lang="en-US" altLang="ko-KR" dirty="0"/>
              <a:t>1950</a:t>
            </a:r>
            <a:r>
              <a:rPr lang="ko-KR" altLang="en-US" dirty="0"/>
              <a:t>년대에 시작된 </a:t>
            </a:r>
            <a:r>
              <a:rPr lang="ko-KR" altLang="en-US" b="1" dirty="0"/>
              <a:t>컴퓨터 과학의 선구적 </a:t>
            </a:r>
            <a:r>
              <a:rPr lang="ko-KR" altLang="en-US" b="1" dirty="0" smtClean="0"/>
              <a:t>연구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그는 </a:t>
            </a:r>
            <a:r>
              <a:rPr lang="ko-KR" altLang="en-US" dirty="0"/>
              <a:t>계산 개념을 </a:t>
            </a:r>
            <a:r>
              <a:rPr lang="ko-KR" altLang="en-US" b="1" dirty="0">
                <a:solidFill>
                  <a:schemeClr val="accent1"/>
                </a:solidFill>
              </a:rPr>
              <a:t>튜링 기기</a:t>
            </a:r>
            <a:r>
              <a:rPr lang="ko-KR" altLang="en-US" dirty="0"/>
              <a:t>라는 추상 모델로 형식화함으로써 컴퓨터 과학에 지대한 공헌을 하였다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앨런 튜링은 </a:t>
            </a:r>
            <a:r>
              <a:rPr lang="ko-KR" altLang="en-US" b="1" dirty="0">
                <a:solidFill>
                  <a:schemeClr val="accent1"/>
                </a:solidFill>
              </a:rPr>
              <a:t>이미테이션 게임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The Imitation Game </a:t>
            </a:r>
            <a:r>
              <a:rPr lang="ko-KR" altLang="en-US" dirty="0" err="1"/>
              <a:t>으로도</a:t>
            </a:r>
            <a:r>
              <a:rPr lang="ko-KR" altLang="en-US" dirty="0"/>
              <a:t> 불리는 </a:t>
            </a:r>
            <a:r>
              <a:rPr lang="ko-KR" altLang="en-US" b="1" dirty="0">
                <a:solidFill>
                  <a:schemeClr val="accent1"/>
                </a:solidFill>
              </a:rPr>
              <a:t>튜링 테스트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Turing test </a:t>
            </a:r>
            <a:r>
              <a:rPr lang="ko-KR" altLang="en-US" dirty="0"/>
              <a:t>의 고안자로도 유명한데</a:t>
            </a:r>
            <a:r>
              <a:rPr lang="en-US" altLang="ko-KR" dirty="0"/>
              <a:t>, </a:t>
            </a:r>
            <a:r>
              <a:rPr lang="ko-KR" altLang="en-US" dirty="0"/>
              <a:t>이 테스트는 “인간과 같은 지능을 가지는 </a:t>
            </a:r>
            <a:r>
              <a:rPr lang="ko-KR" altLang="en-US" dirty="0" err="1"/>
              <a:t>기계”를</a:t>
            </a:r>
            <a:r>
              <a:rPr lang="ko-KR" altLang="en-US" dirty="0"/>
              <a:t> 판별하기 위한 목적으로                                                                  </a:t>
            </a:r>
            <a:r>
              <a:rPr lang="ko-KR" altLang="en-US" dirty="0" smtClean="0"/>
              <a:t>제시됨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만일 인간이 만든 </a:t>
            </a:r>
            <a:r>
              <a:rPr lang="ko-KR" altLang="en-US" b="1" dirty="0"/>
              <a:t>기계 </a:t>
            </a:r>
            <a:r>
              <a:rPr lang="en" altLang="ko-Kore-KR" b="1" dirty="0"/>
              <a:t>A</a:t>
            </a:r>
            <a:r>
              <a:rPr lang="ko-KR" altLang="en-US" b="1" dirty="0"/>
              <a:t>가 사고를 한다는 것을 주장</a:t>
            </a:r>
            <a:r>
              <a:rPr lang="ko-KR" altLang="en-US" dirty="0"/>
              <a:t>하는 과학자가 있을 경우</a:t>
            </a:r>
            <a:r>
              <a:rPr lang="en-US" altLang="ko-KR" dirty="0"/>
              <a:t>, </a:t>
            </a:r>
            <a:r>
              <a:rPr lang="ko-KR" altLang="en-US" dirty="0"/>
              <a:t>우리는 어떤 방법으로 기계 </a:t>
            </a:r>
            <a:r>
              <a:rPr lang="en" altLang="ko-Kore-KR" dirty="0"/>
              <a:t>A</a:t>
            </a:r>
            <a:r>
              <a:rPr lang="ko-KR" altLang="en-US" dirty="0"/>
              <a:t>가 사고를 한다</a:t>
            </a:r>
            <a:r>
              <a:rPr lang="en-US" altLang="ko-KR" dirty="0"/>
              <a:t>(</a:t>
            </a:r>
            <a:r>
              <a:rPr lang="ko-KR" altLang="en-US" dirty="0"/>
              <a:t>혹은 지능을 가진다</a:t>
            </a:r>
            <a:r>
              <a:rPr lang="en-US" altLang="ko-KR" dirty="0"/>
              <a:t>)</a:t>
            </a:r>
            <a:r>
              <a:rPr lang="ko-KR" altLang="en-US" dirty="0"/>
              <a:t>는 것을 밝혀낼 수 있을까</a:t>
            </a:r>
            <a:r>
              <a:rPr lang="en-US" altLang="ko-KR" dirty="0"/>
              <a:t>? </a:t>
            </a:r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2E0E5C-FC1F-741F-8BFB-9F93A6EF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29000"/>
            <a:ext cx="25400" cy="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9A945C-76BA-3369-2FED-7E9ABBCE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09" y="4901795"/>
            <a:ext cx="1956391" cy="18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F478E-0F42-A769-021F-7FF32E0E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r>
              <a:rPr kumimoji="1" lang="ko-KR" altLang="en-US" dirty="0"/>
              <a:t> 지능을 가지는 기계와 지능에 대한 고찰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67533-9512-3639-747D-D05793F404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튜링 테스트</a:t>
            </a:r>
            <a:endParaRPr lang="en-US" altLang="ko-KR" dirty="0"/>
          </a:p>
          <a:p>
            <a:pPr lvl="1"/>
            <a:r>
              <a:rPr lang="ko-KR" altLang="en-US" dirty="0"/>
              <a:t>인간 평가자 </a:t>
            </a:r>
            <a:r>
              <a:rPr lang="en" altLang="ko-Kore-KR" dirty="0"/>
              <a:t>C</a:t>
            </a:r>
            <a:r>
              <a:rPr lang="ko-KR" altLang="en-US" dirty="0"/>
              <a:t>가 볼 수 없도록 벽으로 가려진 건너편에 컴퓨터 </a:t>
            </a:r>
            <a:r>
              <a:rPr lang="en" altLang="ko-Kore-KR" dirty="0"/>
              <a:t>A</a:t>
            </a:r>
            <a:r>
              <a:rPr lang="ko-KR" altLang="en-US" dirty="0"/>
              <a:t>와 인간 </a:t>
            </a:r>
            <a:r>
              <a:rPr lang="en" altLang="ko-Kore-KR" dirty="0"/>
              <a:t>B</a:t>
            </a:r>
            <a:r>
              <a:rPr lang="ko-KR" altLang="en-US" dirty="0"/>
              <a:t>가 있고 </a:t>
            </a:r>
            <a:r>
              <a:rPr lang="en" altLang="ko-Kore-KR" dirty="0"/>
              <a:t>C</a:t>
            </a:r>
            <a:r>
              <a:rPr lang="ko-KR" altLang="en-US" dirty="0"/>
              <a:t>는 누가 인간인지를 모르는 상태에서 </a:t>
            </a:r>
            <a:r>
              <a:rPr lang="ko-KR" altLang="en-US" dirty="0" smtClean="0"/>
              <a:t>진행됨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벽 </a:t>
            </a:r>
            <a:r>
              <a:rPr lang="ko-KR" altLang="en-US" dirty="0"/>
              <a:t>건너편의 </a:t>
            </a:r>
            <a:r>
              <a:rPr lang="en" altLang="ko-Kore-KR" dirty="0"/>
              <a:t>A</a:t>
            </a:r>
            <a:r>
              <a:rPr lang="ko-KR" altLang="en-US" dirty="0"/>
              <a:t>와 </a:t>
            </a:r>
            <a:r>
              <a:rPr lang="en" altLang="ko-Kore-KR" dirty="0"/>
              <a:t>B</a:t>
            </a:r>
            <a:r>
              <a:rPr lang="ko-KR" altLang="en-US" dirty="0"/>
              <a:t>가 키보드를 통해서 문자만으로 인간 평가자와 대화를 하였을 때 </a:t>
            </a:r>
            <a:r>
              <a:rPr lang="ko-KR" altLang="en-US" b="1" dirty="0"/>
              <a:t>인간 평가자가 컴퓨터와 인간을 확실하게 구분할 수 없을 경우 이 컴퓨터 </a:t>
            </a:r>
            <a:r>
              <a:rPr lang="en" altLang="ko-Kore-KR" b="1" dirty="0"/>
              <a:t>A</a:t>
            </a:r>
            <a:r>
              <a:rPr lang="ko-KR" altLang="en-US" b="1" dirty="0"/>
              <a:t>는 튜링 테스트를 통과했다고 볼 수 </a:t>
            </a:r>
            <a:r>
              <a:rPr lang="ko-KR" altLang="en-US" b="1" dirty="0" smtClean="0"/>
              <a:t>있음</a:t>
            </a:r>
            <a:r>
              <a:rPr lang="en-US" altLang="ko-KR" b="1" dirty="0" smtClean="0"/>
              <a:t>.</a:t>
            </a:r>
            <a:r>
              <a:rPr lang="en-US" altLang="ko-KR" dirty="0" smtClean="0"/>
              <a:t> </a:t>
            </a:r>
            <a:r>
              <a:rPr lang="ko-KR" altLang="en-US" dirty="0"/>
              <a:t>즉 기계 </a:t>
            </a:r>
            <a:r>
              <a:rPr lang="en" altLang="ko-Kore-KR" dirty="0"/>
              <a:t>A</a:t>
            </a:r>
            <a:r>
              <a:rPr lang="ko-KR" altLang="en-US" dirty="0"/>
              <a:t>가 지능을 가지고 </a:t>
            </a:r>
            <a:r>
              <a:rPr lang="ko-KR" altLang="en-US" dirty="0" smtClean="0"/>
              <a:t>있다고 </a:t>
            </a:r>
            <a:r>
              <a:rPr lang="ko-KR" altLang="en-US" dirty="0"/>
              <a:t>말할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kumimoji="1" lang="ko-Kore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1" y="3112119"/>
            <a:ext cx="7670166" cy="31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135CA-69C8-3329-0525-AAE5687C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r>
              <a:rPr kumimoji="1" lang="ko-KR" altLang="en-US" dirty="0"/>
              <a:t> 지능을 가지는 기계와 지능에 대한 고찰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0C37A-197B-9AB3-1C75-91E93629C5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b="0" dirty="0"/>
              <a:t>앨런 </a:t>
            </a:r>
            <a:r>
              <a:rPr lang="ko-KR" altLang="en-US" b="0" dirty="0" err="1"/>
              <a:t>튜링는</a:t>
            </a:r>
            <a:r>
              <a:rPr lang="ko-KR" altLang="en-US" b="0" dirty="0"/>
              <a:t> “인간과 같은 지능을 가지는 </a:t>
            </a:r>
            <a:r>
              <a:rPr lang="ko-KR" altLang="en-US" b="0" dirty="0" err="1"/>
              <a:t>기계”를</a:t>
            </a:r>
            <a:r>
              <a:rPr lang="ko-KR" altLang="en-US" b="0" dirty="0"/>
              <a:t> 정의하기 위해서 튜링 테스트를 고안하기는 했지만 단순히 튜링 테스트를 통과했다고 해서 기계가 지능을 가지고 있다고 이야기하기는 쉽지 않다</a:t>
            </a:r>
            <a:r>
              <a:rPr lang="en-US" altLang="ko-KR" b="0" dirty="0"/>
              <a:t>. </a:t>
            </a:r>
          </a:p>
          <a:p>
            <a:endParaRPr lang="en-US" altLang="ko-KR" b="0" dirty="0"/>
          </a:p>
          <a:p>
            <a:r>
              <a:rPr lang="ko-KR" altLang="en-US" b="0" dirty="0"/>
              <a:t>이유는 </a:t>
            </a:r>
            <a:r>
              <a:rPr lang="ko-KR" altLang="en-US" b="0" dirty="0">
                <a:solidFill>
                  <a:schemeClr val="accent1"/>
                </a:solidFill>
              </a:rPr>
              <a:t>지능 </a:t>
            </a:r>
            <a:r>
              <a:rPr lang="en" altLang="ko-Kore-KR" b="0" baseline="30000" dirty="0">
                <a:solidFill>
                  <a:schemeClr val="accent1"/>
                </a:solidFill>
              </a:rPr>
              <a:t>intelligence</a:t>
            </a:r>
            <a:r>
              <a:rPr lang="en" altLang="ko-Kore-KR" b="0" dirty="0"/>
              <a:t> </a:t>
            </a:r>
            <a:r>
              <a:rPr lang="ko-KR" altLang="en-US" b="0" dirty="0"/>
              <a:t>이라는 용어 자체가 많은 의미를 가지고 사용되고 있으며 학자들 간의 일치된 정의가 없기 </a:t>
            </a:r>
            <a:r>
              <a:rPr lang="ko-KR" altLang="en-US" b="0"/>
              <a:t>때문이다</a:t>
            </a:r>
            <a:r>
              <a:rPr lang="en-US" altLang="ko-KR" b="0" smtClean="0"/>
              <a:t>.</a:t>
            </a:r>
          </a:p>
          <a:p>
            <a:pPr lvl="1"/>
            <a:r>
              <a:rPr lang="ko-KR" altLang="en-US" smtClean="0"/>
              <a:t>지능은 쉽게 정의하기 어렵다</a:t>
            </a:r>
            <a:r>
              <a:rPr lang="en-US" altLang="ko-KR" smtClean="0"/>
              <a:t>!!</a:t>
            </a:r>
            <a:r>
              <a:rPr lang="en-US" altLang="ko-KR" b="0" smtClean="0"/>
              <a:t> </a:t>
            </a:r>
            <a:endParaRPr lang="ko-KR" altLang="en-US" b="0" dirty="0"/>
          </a:p>
          <a:p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79FEC-4ED1-A40A-7D89-D83EE077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989" y="5386647"/>
            <a:ext cx="1455510" cy="14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영화속의 튜링 테스트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www.youtube.com/watch?v=Umc9ezAyJv0</a:t>
            </a:r>
            <a:endParaRPr lang="en-US" altLang="ko-KR" smtClean="0"/>
          </a:p>
          <a:p>
            <a:r>
              <a:rPr lang="ko-KR" altLang="en-US" smtClean="0"/>
              <a:t>해리슨 포드 주연 </a:t>
            </a:r>
            <a:r>
              <a:rPr lang="en-US" altLang="ko-KR" smtClean="0"/>
              <a:t>“</a:t>
            </a:r>
            <a:r>
              <a:rPr lang="ko-KR" altLang="en-US" smtClean="0"/>
              <a:t>블레이드 러너</a:t>
            </a:r>
            <a:r>
              <a:rPr lang="en-US" altLang="ko-KR" smtClean="0"/>
              <a:t>“(1982) – </a:t>
            </a:r>
            <a:r>
              <a:rPr lang="ko-KR" altLang="en-US" smtClean="0"/>
              <a:t>보이트 캄프 검사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2" y="2001415"/>
            <a:ext cx="8639490" cy="3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4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135CA-69C8-3329-0525-AAE5687C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2</a:t>
            </a:r>
            <a:r>
              <a:rPr kumimoji="1" lang="ko-KR" altLang="en-US" dirty="0"/>
              <a:t> 지능을 가지는 기계와 지능에 대한 고찰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0C37A-197B-9AB3-1C75-91E93629C5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200" dirty="0"/>
              <a:t>지능의</a:t>
            </a:r>
            <a:r>
              <a:rPr kumimoji="1" lang="ko-KR" altLang="en-US" sz="2200" dirty="0"/>
              <a:t> 사전적 정의</a:t>
            </a:r>
            <a:endParaRPr kumimoji="1" lang="en-US" altLang="ko-KR" sz="2200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pPr marL="93662" indent="0">
              <a:buNone/>
            </a:pPr>
            <a:endParaRPr kumimoji="1" lang="en-US" altLang="ko-Kore-KR" dirty="0"/>
          </a:p>
          <a:p>
            <a:pPr marL="93662" indent="0">
              <a:buNone/>
            </a:pPr>
            <a:endParaRPr kumimoji="1" lang="en-US" altLang="ko-Kore-KR" dirty="0"/>
          </a:p>
          <a:p>
            <a:pPr lvl="1"/>
            <a:r>
              <a:rPr lang="ko-KR" altLang="en-US" b="1" dirty="0"/>
              <a:t>지능에 대한 명확한 정의가 없는 상태</a:t>
            </a:r>
            <a:r>
              <a:rPr lang="ko-KR" altLang="en-US" dirty="0"/>
              <a:t>에서 인간의 지능을 컴퓨터가 </a:t>
            </a:r>
            <a:r>
              <a:rPr lang="ko-KR" altLang="en-US" dirty="0" err="1"/>
              <a:t>흉내내도록</a:t>
            </a:r>
            <a:r>
              <a:rPr lang="ko-KR" altLang="en-US" dirty="0"/>
              <a:t> 하는 </a:t>
            </a:r>
            <a:r>
              <a:rPr lang="ko-KR" altLang="en-US" dirty="0" err="1"/>
              <a:t>연구분야인</a:t>
            </a:r>
            <a:r>
              <a:rPr lang="ko-KR" altLang="en-US" dirty="0"/>
              <a:t> </a:t>
            </a:r>
            <a:r>
              <a:rPr lang="ko-KR" altLang="en-US" dirty="0" smtClean="0"/>
              <a:t>인공지능은 매우 어려운 연구분야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때문에 앨런 튜링이 고안한 튜링 테스트가 아직도 인공지능에 대한 </a:t>
            </a:r>
            <a:r>
              <a:rPr lang="ko-KR" altLang="en-US" b="1" dirty="0"/>
              <a:t>실천적 행동을 통한 정의로</a:t>
            </a:r>
            <a:r>
              <a:rPr lang="ko-KR" altLang="en-US" dirty="0"/>
              <a:t> 유효할 수 있을 </a:t>
            </a:r>
            <a:r>
              <a:rPr lang="ko-KR" altLang="en-US" dirty="0" smtClean="0"/>
              <a:t>것</a:t>
            </a:r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63766C-A8C0-5650-C1E2-B29CE4D5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82" y="1460212"/>
            <a:ext cx="8260876" cy="24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8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인공지능이라는 말은 누가 처음 사용했을까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인공지능의 </a:t>
            </a:r>
            <a:r>
              <a:rPr lang="ko-KR" altLang="en-US" dirty="0" err="1"/>
              <a:t>아버지들과다트머스</a:t>
            </a:r>
            <a:r>
              <a:rPr lang="ko-KR" altLang="en-US" dirty="0"/>
              <a:t> 회의 </a:t>
            </a:r>
            <a:endParaRPr lang="en-US" altLang="ko-KR" dirty="0"/>
          </a:p>
          <a:p>
            <a:pPr lvl="1"/>
            <a:r>
              <a:rPr lang="ko-KR" altLang="en-US" dirty="0"/>
              <a:t>컴퓨터 과 학 분야의 세부 기술로 </a:t>
            </a:r>
            <a:r>
              <a:rPr lang="ko-KR" altLang="en-US" b="1" dirty="0">
                <a:solidFill>
                  <a:schemeClr val="accent1"/>
                </a:solidFill>
              </a:rPr>
              <a:t>인공지능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Artificial </a:t>
            </a:r>
            <a:r>
              <a:rPr lang="en" altLang="ko-Kore-KR" b="1" baseline="30000" dirty="0" err="1">
                <a:solidFill>
                  <a:schemeClr val="accent1"/>
                </a:solidFill>
              </a:rPr>
              <a:t>Intelligence:AI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이 자리를 잡도록 크게 기여를 한 학자들은 </a:t>
            </a:r>
            <a:r>
              <a:rPr lang="en-US" altLang="ko-KR" dirty="0"/>
              <a:t>1956</a:t>
            </a:r>
            <a:r>
              <a:rPr lang="ko-KR" altLang="en-US" dirty="0"/>
              <a:t>년 미국 다트머스 대학교에서 열린 학회에 참석한 </a:t>
            </a:r>
            <a:r>
              <a:rPr lang="ko-KR" altLang="en-US" dirty="0" smtClean="0"/>
              <a:t>학자들이다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1"/>
                </a:solidFill>
              </a:rPr>
              <a:t>다트머스 회의</a:t>
            </a:r>
            <a:r>
              <a:rPr lang="ko-KR" altLang="en-US" dirty="0"/>
              <a:t> 또는 </a:t>
            </a:r>
            <a:r>
              <a:rPr lang="ko-KR" altLang="en-US" b="1" dirty="0">
                <a:solidFill>
                  <a:schemeClr val="accent1"/>
                </a:solidFill>
              </a:rPr>
              <a:t>다트머스 워크숍</a:t>
            </a:r>
            <a:r>
              <a:rPr lang="ko-KR" altLang="en-US" dirty="0"/>
              <a:t>으로 알려진 이 학술 모임에서 오늘날 사용하고 있는 인공지능이라는 용어가 만들어졌으며 공식적인 학술 용어로 인정받았다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1950</a:t>
            </a:r>
            <a:r>
              <a:rPr lang="ko-KR" altLang="en-US" dirty="0"/>
              <a:t>년대 </a:t>
            </a:r>
            <a:r>
              <a:rPr lang="ko-KR" altLang="en-US" dirty="0" err="1"/>
              <a:t>초반까지만</a:t>
            </a:r>
            <a:r>
              <a:rPr lang="ko-KR" altLang="en-US" dirty="0"/>
              <a:t> 하더라도 인공지능이라는 용어보다는 </a:t>
            </a:r>
            <a:r>
              <a:rPr lang="ko-KR" altLang="en-US" b="1" dirty="0">
                <a:solidFill>
                  <a:schemeClr val="accent1"/>
                </a:solidFill>
              </a:rPr>
              <a:t>생각하는 기계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thinking machine</a:t>
            </a:r>
            <a:r>
              <a:rPr lang="en" altLang="ko-Kore-KR" b="1" baseline="30000" dirty="0"/>
              <a:t> </a:t>
            </a:r>
            <a:r>
              <a:rPr lang="ko-KR" altLang="en-US" dirty="0"/>
              <a:t>라는 용어로 인공지능을 지칭하는 것이 더 일반적이었다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EAA68-DFEC-9005-6153-F3F6B039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43" y="4027863"/>
            <a:ext cx="7601114" cy="24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인공지능이라는 말은 누가 처음 사용했을까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당시 다트머스 대학교의 조교수였던 </a:t>
            </a:r>
            <a:r>
              <a:rPr lang="ko-KR" altLang="en-US" sz="1600" dirty="0">
                <a:solidFill>
                  <a:schemeClr val="accent1"/>
                </a:solidFill>
              </a:rPr>
              <a:t>존 매카시 </a:t>
            </a:r>
            <a:r>
              <a:rPr lang="en" altLang="ko-Kore-KR" sz="1600" baseline="30000" dirty="0">
                <a:solidFill>
                  <a:schemeClr val="accent1"/>
                </a:solidFill>
              </a:rPr>
              <a:t>John McCarthy </a:t>
            </a:r>
            <a:r>
              <a:rPr lang="ko-KR" altLang="en-US" sz="1600" b="0" dirty="0"/>
              <a:t>는 생각하는 기계를 연구하는 이 세부 연구 분야를 더욱더 발전시킬 아이디어를 모으는 과정에서 인공지능이라는 용어가 새로운 연구 분야의 이름으로 더 적합할 것으로 생각하였고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회의의 제목에 인공지능이라는 이름을 넣게 되었다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pPr marL="357188" lvl="1" indent="0">
              <a:buNone/>
            </a:pPr>
            <a:endParaRPr lang="ko-KR" altLang="en-US" dirty="0"/>
          </a:p>
          <a:p>
            <a:pPr lvl="1"/>
            <a:r>
              <a:rPr lang="ko-KR" altLang="en-US" dirty="0"/>
              <a:t>학자들은 용어의 정립과 함께 컴퓨터를 이용하여 목표에 도달하기 위한 방법으로 문제해결을 위한 단계별 진행과 정답을 찾는 것이 실패했을 때 수행하는 </a:t>
            </a:r>
            <a:r>
              <a:rPr lang="ko-KR" altLang="en-US" b="1" dirty="0">
                <a:solidFill>
                  <a:schemeClr val="accent1"/>
                </a:solidFill>
              </a:rPr>
              <a:t>백트래킹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backtracking</a:t>
            </a:r>
            <a:r>
              <a:rPr lang="en" altLang="ko-Kore-KR" b="1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이라는 기법도 제시하였다</a:t>
            </a:r>
            <a:r>
              <a:rPr lang="en-US" altLang="ko-KR" dirty="0"/>
              <a:t>. </a:t>
            </a:r>
            <a:r>
              <a:rPr lang="ko-KR" altLang="en-US" dirty="0"/>
              <a:t>이러한 연구 기법은 </a:t>
            </a:r>
            <a:r>
              <a:rPr lang="ko-KR" altLang="en-US" b="1" dirty="0">
                <a:solidFill>
                  <a:schemeClr val="accent1"/>
                </a:solidFill>
              </a:rPr>
              <a:t>탐색으로 추론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reasoning as search </a:t>
            </a:r>
            <a:r>
              <a:rPr lang="ko-KR" altLang="en-US" dirty="0"/>
              <a:t>하기라는 이름으로 불리게 되었다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5CEAEE-8DA7-03E9-9D0D-B397C2135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516" y="4623108"/>
            <a:ext cx="2267983" cy="21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 </a:t>
            </a:r>
            <a:r>
              <a:rPr lang="ko-KR" altLang="en-US" dirty="0"/>
              <a:t>인공지능 기술을 알아보자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인공지능이라는 과학 기술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인공지능</a:t>
            </a:r>
            <a:r>
              <a:rPr lang="en-US" altLang="ko-KR" baseline="30000" dirty="0">
                <a:solidFill>
                  <a:schemeClr val="accent1"/>
                </a:solidFill>
              </a:rPr>
              <a:t>artificial intelligence</a:t>
            </a:r>
            <a:r>
              <a:rPr lang="en-US" altLang="ko-KR" dirty="0"/>
              <a:t>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인간의 학습능력</a:t>
            </a:r>
            <a:r>
              <a:rPr lang="en-US" altLang="ko-KR" dirty="0"/>
              <a:t>, </a:t>
            </a:r>
            <a:r>
              <a:rPr lang="ko-KR" altLang="en-US" dirty="0"/>
              <a:t>추론능력</a:t>
            </a:r>
            <a:r>
              <a:rPr lang="en-US" altLang="ko-KR" dirty="0"/>
              <a:t>, </a:t>
            </a:r>
            <a:r>
              <a:rPr lang="ko-KR" altLang="en-US" dirty="0"/>
              <a:t>지각능력을 인공적으로 구현하려는 과학 </a:t>
            </a:r>
            <a:r>
              <a:rPr lang="ko-KR" altLang="en-US" dirty="0" smtClean="0"/>
              <a:t>기술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컴퓨터 과학자들에 의해서 </a:t>
            </a:r>
            <a:r>
              <a:rPr lang="en-US" altLang="ko-KR" dirty="0"/>
              <a:t>1950</a:t>
            </a:r>
            <a:r>
              <a:rPr lang="ko-KR" altLang="en-US" dirty="0"/>
              <a:t>년대에 만들어진 용어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다른 학문 분야에 비해 상당히 큰 성공과 실패의 부침을 </a:t>
            </a:r>
            <a:r>
              <a:rPr lang="ko-KR" altLang="en-US" dirty="0" smtClean="0"/>
              <a:t>겪어왔음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최근 </a:t>
            </a:r>
            <a:r>
              <a:rPr lang="en-US" altLang="ko-KR" dirty="0"/>
              <a:t>10</a:t>
            </a:r>
            <a:r>
              <a:rPr lang="ko-KR" altLang="en-US" dirty="0"/>
              <a:t>년 사이에 인공지능은 엄청난 관심과 학계</a:t>
            </a:r>
            <a:r>
              <a:rPr lang="en-US" altLang="ko-KR" dirty="0"/>
              <a:t>·</a:t>
            </a:r>
            <a:r>
              <a:rPr lang="ko-KR" altLang="en-US" dirty="0"/>
              <a:t>산업계의 지원을 받고 있는 </a:t>
            </a:r>
            <a:r>
              <a:rPr lang="ko-KR" altLang="en-US" dirty="0" smtClean="0"/>
              <a:t>학문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06" y="3232522"/>
            <a:ext cx="768774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3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1" y="2350139"/>
            <a:ext cx="8011239" cy="416972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3</a:t>
            </a:r>
            <a:r>
              <a:rPr kumimoji="1" lang="ko-KR" altLang="en-US" dirty="0"/>
              <a:t> 인공지능이라는 말은 누가 처음 사용했을까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인공지능의</a:t>
            </a:r>
            <a:r>
              <a:rPr kumimoji="1" lang="ko-KR" altLang="en-US" dirty="0"/>
              <a:t> 주요 연표</a:t>
            </a:r>
            <a:endParaRPr kumimoji="1" lang="en-US" altLang="ko-KR" dirty="0"/>
          </a:p>
          <a:p>
            <a:pPr lvl="1"/>
            <a:r>
              <a:rPr lang="ko-KR" altLang="en-US" dirty="0" smtClean="0"/>
              <a:t>인공지능은 </a:t>
            </a:r>
            <a:r>
              <a:rPr lang="ko-KR" altLang="en-US" dirty="0"/>
              <a:t>인기와 쇠락의 큰 부침을 겪어야만 </a:t>
            </a:r>
            <a:r>
              <a:rPr lang="ko-KR" altLang="en-US" dirty="0" smtClean="0"/>
              <a:t>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여러 가지 사건을 통해서 설명할 것이다</a:t>
            </a:r>
            <a:r>
              <a:rPr lang="en-US" altLang="ko-KR" dirty="0"/>
              <a:t>. </a:t>
            </a:r>
            <a:endParaRPr kumimoji="1" lang="en-US" altLang="ko-KR" dirty="0"/>
          </a:p>
          <a:p>
            <a:pPr lvl="1"/>
            <a:r>
              <a:rPr lang="ko-KR" altLang="en-US" dirty="0"/>
              <a:t>인공지능의 주요 연표는 그림과 같이 </a:t>
            </a:r>
            <a:r>
              <a:rPr lang="ko-KR" altLang="en-US" dirty="0" err="1"/>
              <a:t>간략화할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01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인공지능이 적용되는 여러가지 분야를 알아보자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웨어러블 장치에 적용된 인공지능 기술</a:t>
            </a:r>
            <a:endParaRPr lang="en-US" altLang="ko-KR" dirty="0"/>
          </a:p>
          <a:p>
            <a:pPr lvl="1"/>
            <a:r>
              <a:rPr lang="ko-KR" altLang="en-US" dirty="0"/>
              <a:t>애플사의 </a:t>
            </a:r>
            <a:r>
              <a:rPr lang="ko-KR" altLang="en-US" b="1" dirty="0" err="1">
                <a:solidFill>
                  <a:schemeClr val="accent1"/>
                </a:solidFill>
              </a:rPr>
              <a:t>에어팟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" altLang="ko-Kore-KR" b="1" baseline="30000" dirty="0" err="1">
                <a:solidFill>
                  <a:schemeClr val="accent1"/>
                </a:solidFill>
              </a:rPr>
              <a:t>AirPod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은 </a:t>
            </a:r>
            <a:r>
              <a:rPr lang="en-US" altLang="ko-KR" dirty="0"/>
              <a:t>2020</a:t>
            </a:r>
            <a:r>
              <a:rPr lang="ko-KR" altLang="en-US" dirty="0"/>
              <a:t>년도에 </a:t>
            </a:r>
            <a:r>
              <a:rPr lang="en-US" altLang="ko-KR" dirty="0"/>
              <a:t>9</a:t>
            </a:r>
            <a:r>
              <a:rPr lang="ko-KR" altLang="en-US" dirty="0"/>
              <a:t>천만 대가 판매되었으며 무선 이어폰 시장의 선두에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에어팟은</a:t>
            </a:r>
            <a:r>
              <a:rPr lang="ko-KR" altLang="en-US" dirty="0"/>
              <a:t> 단순히 음악을 듣는 도구가 아니며 </a:t>
            </a:r>
            <a:r>
              <a:rPr lang="ko-KR" altLang="en-US" b="1" dirty="0">
                <a:solidFill>
                  <a:schemeClr val="accent1"/>
                </a:solidFill>
              </a:rPr>
              <a:t>인공지능 기술에 기반한 음성 인식 기능</a:t>
            </a:r>
            <a:r>
              <a:rPr lang="ko-KR" altLang="en-US" dirty="0"/>
              <a:t>을 통해서 사용자의 명령을 이해하고 대화하는 “귓속의 인공지능 </a:t>
            </a:r>
            <a:r>
              <a:rPr lang="ko-KR" altLang="en-US" dirty="0" err="1"/>
              <a:t>비서”로서의</a:t>
            </a:r>
            <a:r>
              <a:rPr lang="ko-KR" altLang="en-US" dirty="0"/>
              <a:t> 역할을 하고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오늘날 삼성전자를 비롯한 많은 </a:t>
            </a:r>
            <a:r>
              <a:rPr lang="en" altLang="ko-Kore-KR" dirty="0"/>
              <a:t>IT </a:t>
            </a:r>
            <a:r>
              <a:rPr lang="ko-KR" altLang="en-US" dirty="0"/>
              <a:t>기업들은 인간의 말을 이해하고 명령을 수행하는 인공지능 기술의 개발에 온 힘을 기울이고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r>
              <a:rPr lang="ko-KR" altLang="en-US" dirty="0"/>
              <a:t>무선 </a:t>
            </a:r>
            <a:r>
              <a:rPr lang="ko-KR" altLang="en-US" dirty="0" err="1"/>
              <a:t>이어폰뿐만</a:t>
            </a:r>
            <a:r>
              <a:rPr lang="ko-KR" altLang="en-US" dirty="0"/>
              <a:t> 아니라 스마트 시계는 사용자의 활동을 모니터링하고 인공지능 기술을 사용하여 하루의 활동량과 신체활동을 정확하게 구분해내고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11" y="4028694"/>
            <a:ext cx="6621273" cy="266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인공지능이 적용되는 여러가지 분야를 알아보자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자율주행 자동차에 탑재된 인공지능 기술 </a:t>
            </a:r>
          </a:p>
          <a:p>
            <a:pPr lvl="1"/>
            <a:r>
              <a:rPr lang="ko-KR" altLang="en-US" dirty="0"/>
              <a:t>자율주행 자동차 분야에서 앞선 기술을 보유한 </a:t>
            </a:r>
            <a:r>
              <a:rPr lang="ko-KR" altLang="en-US" dirty="0" err="1"/>
              <a:t>테슬라사는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오토 파일럿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auto pilot </a:t>
            </a:r>
            <a:r>
              <a:rPr lang="ko-KR" altLang="en-US" dirty="0"/>
              <a:t>이라는 첨단 운전자 보조 기술을 자랑하고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테슬라의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accent1"/>
                </a:solidFill>
              </a:rPr>
              <a:t>완전 자율주행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Full Self </a:t>
            </a:r>
            <a:r>
              <a:rPr lang="en" altLang="ko-Kore-KR" b="1" baseline="30000" dirty="0" err="1">
                <a:solidFill>
                  <a:schemeClr val="accent1"/>
                </a:solidFill>
              </a:rPr>
              <a:t>Driving:FSD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 </a:t>
            </a:r>
            <a:r>
              <a:rPr lang="ko-KR" altLang="en-US" dirty="0"/>
              <a:t>에 관한 많은 영상은 유튜브를 통해서 제공되어 사람들의 관심을 끌고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kumimoji="1" lang="ko-Kore-KR" altLang="en-US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668C5-1237-B6F6-662D-FC4611A5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8" y="3149476"/>
            <a:ext cx="8043483" cy="25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31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인공지능이 적용되는 여러가지 분야를 알아보자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신약 개발과 의료에 사용되는 인공지능 기술 </a:t>
            </a:r>
          </a:p>
          <a:p>
            <a:pPr lvl="1"/>
            <a:r>
              <a:rPr lang="ko-KR" altLang="en-US" dirty="0"/>
              <a:t>최근 의학계에서는 신약 개발과 관련된 사전지식 데이터베이스를 통합한 빅데이터를 구축하여 이를 인공지능 기술에 활용하는 방법을 통해 빠르게 신약을 개발하는 방법이 연구되었다</a:t>
            </a:r>
            <a:r>
              <a:rPr lang="en-US" altLang="ko-KR" dirty="0"/>
              <a:t>.</a:t>
            </a:r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" altLang="ko-Kore-KR" dirty="0"/>
              <a:t>GC</a:t>
            </a:r>
            <a:r>
              <a:rPr lang="ko-KR" altLang="en-US" dirty="0" err="1"/>
              <a:t>지놈사는</a:t>
            </a:r>
            <a:r>
              <a:rPr lang="ko-KR" altLang="en-US" dirty="0"/>
              <a:t> 딥러닝 기반의 인공지능 기술을 사용하여 다양한 암 종류에 대하여 </a:t>
            </a:r>
            <a:r>
              <a:rPr lang="en-US" altLang="ko-KR" dirty="0"/>
              <a:t>90% </a:t>
            </a:r>
            <a:r>
              <a:rPr lang="ko-KR" altLang="en-US" dirty="0"/>
              <a:t>이상 의 높은 정확도로 예측하며 </a:t>
            </a:r>
            <a:r>
              <a:rPr lang="en-US" altLang="ko-KR" dirty="0"/>
              <a:t>7</a:t>
            </a:r>
            <a:r>
              <a:rPr lang="ko-KR" altLang="en-US" dirty="0"/>
              <a:t>종 이상의 암을 한꺼번에 진단하는 기술을 개발하여 발표한 바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b="1" dirty="0"/>
          </a:p>
          <a:p>
            <a:pPr lvl="1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B0D98-C974-00EE-A0CB-02CCF51E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3" y="3608684"/>
            <a:ext cx="7549869" cy="21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9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 기반의 신약 개발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www.youtube.com/watch?v=HENBFUGMHxA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82" y="1461875"/>
            <a:ext cx="7596818" cy="47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2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인공지능이 적용되는 여러가지 분야를 알아보자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ko-Kore-KR" altLang="en-US" dirty="0"/>
              <a:t>금융</a:t>
            </a:r>
            <a:r>
              <a:rPr kumimoji="1" lang="ko-KR" altLang="en-US" dirty="0"/>
              <a:t> 사고를 예방하는 인공지능 기술</a:t>
            </a:r>
            <a:endParaRPr kumimoji="1" lang="en-US" altLang="ko-KR" dirty="0"/>
          </a:p>
          <a:p>
            <a:pPr lvl="1"/>
            <a:r>
              <a:rPr lang="ko-KR" altLang="en-US" dirty="0"/>
              <a:t>최근 신용카드 회사나 은행에서는 금융 사고를 막기 위해 부정 금융 거래를 탐지하는 인공지능 시스템을 사용하고 있다</a:t>
            </a:r>
            <a:r>
              <a:rPr lang="en-US" altLang="ko-KR" dirty="0"/>
              <a:t>. </a:t>
            </a:r>
            <a:r>
              <a:rPr lang="ko-KR" altLang="en-US" dirty="0"/>
              <a:t>금융권에서 사용되는 </a:t>
            </a:r>
            <a:r>
              <a:rPr lang="ko-KR" altLang="en-US" b="1" dirty="0">
                <a:solidFill>
                  <a:schemeClr val="accent1"/>
                </a:solidFill>
              </a:rPr>
              <a:t>이상 거래 탐지 시스템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Fraud Detection </a:t>
            </a:r>
            <a:r>
              <a:rPr lang="en" altLang="ko-Kore-KR" b="1" baseline="30000" dirty="0" err="1">
                <a:solidFill>
                  <a:schemeClr val="accent1"/>
                </a:solidFill>
              </a:rPr>
              <a:t>System:FDS</a:t>
            </a:r>
            <a:r>
              <a:rPr lang="en" altLang="ko-Kore-KR" b="1" dirty="0"/>
              <a:t> </a:t>
            </a:r>
            <a:r>
              <a:rPr lang="ko-KR" altLang="en-US" dirty="0"/>
              <a:t>은 전자 금융 거래 시 단말기의 정보와 접속 정보</a:t>
            </a:r>
            <a:r>
              <a:rPr lang="en-US" altLang="ko-KR" dirty="0"/>
              <a:t>, </a:t>
            </a:r>
            <a:r>
              <a:rPr lang="ko-KR" altLang="en-US" dirty="0"/>
              <a:t>거래 정보 등을 수집하고 분석하여 이상 금융 거래를 차단하는 기술이다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2" y="2933729"/>
            <a:ext cx="8266691" cy="24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6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0D32D-6B05-A18F-8132-20A5D5A9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4</a:t>
            </a:r>
            <a:r>
              <a:rPr kumimoji="1" lang="ko-KR" altLang="en-US" dirty="0"/>
              <a:t> 인공지능이 적용되는 여러가지 분야를 알아보자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180E6-B060-F15E-1A02-547AA99CEA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ko-KR" altLang="en-US" dirty="0"/>
              <a:t>아름다움을 창조하는 인공지능 기술</a:t>
            </a:r>
            <a:endParaRPr kumimoji="1" lang="en-US" altLang="ko-KR" dirty="0"/>
          </a:p>
          <a:p>
            <a:pPr lvl="1"/>
            <a:r>
              <a:rPr lang="ko-KR" altLang="en-US" dirty="0"/>
              <a:t>구글에서 만든 </a:t>
            </a:r>
            <a:r>
              <a:rPr lang="ko-KR" altLang="en-US" dirty="0" err="1"/>
              <a:t>딥드림</a:t>
            </a:r>
            <a:r>
              <a:rPr lang="ko-KR" altLang="en-US" dirty="0"/>
              <a:t> 시스템은 사용자의 사진을 인상파 화가인 </a:t>
            </a:r>
            <a:r>
              <a:rPr lang="ko-KR" altLang="en-US" b="1" dirty="0">
                <a:solidFill>
                  <a:schemeClr val="accent1"/>
                </a:solidFill>
              </a:rPr>
              <a:t>빈센트 반 고흐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Vincent van Gogh</a:t>
            </a:r>
            <a:r>
              <a:rPr lang="en" altLang="ko-Kore-KR" dirty="0"/>
              <a:t> </a:t>
            </a:r>
            <a:r>
              <a:rPr lang="ko-KR" altLang="en-US" dirty="0"/>
              <a:t>의 화풍이나 신인상주의의 창시자인 </a:t>
            </a:r>
            <a:r>
              <a:rPr lang="ko-KR" altLang="en-US" b="1" dirty="0" err="1">
                <a:solidFill>
                  <a:schemeClr val="accent1"/>
                </a:solidFill>
              </a:rPr>
              <a:t>조르주</a:t>
            </a:r>
            <a:r>
              <a:rPr lang="ko-KR" altLang="en-US" b="1" dirty="0">
                <a:solidFill>
                  <a:schemeClr val="accent1"/>
                </a:solidFill>
              </a:rPr>
              <a:t> 쇠라 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Georges Seurat </a:t>
            </a:r>
            <a:r>
              <a:rPr lang="ko-KR" altLang="en-US" dirty="0"/>
              <a:t>의 화풍으로 그려주며 추상화를 만들어 주기도 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3E7876-21C8-C71B-4016-38B00AA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4" y="2806905"/>
            <a:ext cx="8100127" cy="23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5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</a:t>
            </a:r>
            <a:r>
              <a:rPr lang="ko-KR" altLang="en-US"/>
              <a:t> 인공지능을 정의해 보자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모라벡의 역설과 약한 인공지능</a:t>
            </a:r>
            <a:r>
              <a:rPr lang="en-US" altLang="ko-KR"/>
              <a:t>,</a:t>
            </a:r>
            <a:r>
              <a:rPr lang="ko-KR" altLang="en-US"/>
              <a:t> 강한 인공지능</a:t>
            </a:r>
            <a:r>
              <a:rPr lang="en-US" altLang="ko-KR"/>
              <a:t>,</a:t>
            </a:r>
            <a:r>
              <a:rPr lang="ko-KR" altLang="en-US"/>
              <a:t> 초 인공지능</a:t>
            </a:r>
            <a:endParaRPr lang="en-US" altLang="ko-KR"/>
          </a:p>
          <a:p>
            <a:pPr lvl="1"/>
            <a:r>
              <a:rPr lang="ko-KR" altLang="en-US"/>
              <a:t>같이 걷기</a:t>
            </a:r>
            <a:r>
              <a:rPr lang="en-US" altLang="ko-KR"/>
              <a:t>, </a:t>
            </a:r>
            <a:r>
              <a:rPr lang="ko-KR" altLang="en-US"/>
              <a:t>듣기</a:t>
            </a:r>
            <a:r>
              <a:rPr lang="en-US" altLang="ko-KR"/>
              <a:t>, </a:t>
            </a:r>
            <a:r>
              <a:rPr lang="ko-KR" altLang="en-US"/>
              <a:t>공감하기</a:t>
            </a:r>
            <a:r>
              <a:rPr lang="en-US" altLang="ko-KR"/>
              <a:t>, </a:t>
            </a:r>
            <a:r>
              <a:rPr lang="ko-KR" altLang="en-US"/>
              <a:t>눈으로 보기와 같이 인간에게는 단순해 보이는 낮은 수준의 기술을 컴퓨터로 구현하기 위해서는 매우 많은 양의 연산 자원이 필요하다는 것을 </a:t>
            </a:r>
            <a:r>
              <a:rPr lang="en-US" altLang="ko-KR"/>
              <a:t>1980</a:t>
            </a:r>
            <a:r>
              <a:rPr lang="ko-KR" altLang="en-US"/>
              <a:t>년대에 </a:t>
            </a:r>
            <a:r>
              <a:rPr lang="ko-KR" altLang="en-US" b="1"/>
              <a:t>한스 모라벡 </a:t>
            </a:r>
            <a:r>
              <a:rPr lang="en" altLang="ko-Kore-KR" b="1" baseline="30000"/>
              <a:t>Hans Moravec </a:t>
            </a:r>
            <a:r>
              <a:rPr lang="ko-KR" altLang="en-US"/>
              <a:t>과 같은 많은 컴퓨터 과학자들이 알게 되었다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모라벡은 “컴퓨터가 지능 테스트와 같은 테스트에서 성인 수준의 성능을 보이게 하는 것은 비교적 쉽지만</a:t>
            </a:r>
            <a:r>
              <a:rPr lang="en-US" altLang="ko-KR"/>
              <a:t>, </a:t>
            </a:r>
            <a:r>
              <a:rPr lang="ko-KR" altLang="en-US"/>
              <a:t>오히려 지각하고 이동하는 등의 쉬운 기술을 제공하기는 더 어렵거나 아예 불가능하다”라고 하였다</a:t>
            </a:r>
            <a:r>
              <a:rPr lang="en-US" altLang="ko-KR"/>
              <a:t>. </a:t>
            </a:r>
            <a:endParaRPr lang="ko-KR" altLang="en-US"/>
          </a:p>
          <a:p>
            <a:pPr lvl="1"/>
            <a:endParaRPr lang="ko-KR" altLang="en-US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4E3B4-2464-F6C1-A0C7-73C2041A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674" y="4938147"/>
            <a:ext cx="1929821" cy="18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</a:t>
            </a:r>
            <a:r>
              <a:rPr lang="ko-KR" altLang="en-US"/>
              <a:t> 인공지능을 정의해 보자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93662" indent="0">
              <a:buNone/>
            </a:pPr>
            <a:endParaRPr lang="en-US" altLang="ko-KR" sz="2400" dirty="0"/>
          </a:p>
          <a:p>
            <a:r>
              <a:rPr lang="ko-KR" altLang="en-US" sz="1800" b="0" dirty="0"/>
              <a:t>사진은 </a:t>
            </a:r>
            <a:r>
              <a:rPr lang="ko-KR" altLang="en-US" sz="1800" b="0" dirty="0" err="1"/>
              <a:t>컵케익의</a:t>
            </a:r>
            <a:r>
              <a:rPr lang="ko-KR" altLang="en-US" sz="1800" b="0" dirty="0"/>
              <a:t> 일종인 </a:t>
            </a:r>
            <a:r>
              <a:rPr lang="ko-KR" altLang="en-US" sz="1800" b="0" dirty="0" err="1"/>
              <a:t>머핀과</a:t>
            </a:r>
            <a:r>
              <a:rPr lang="ko-KR" altLang="en-US" sz="1800" b="0" dirty="0"/>
              <a:t> 개의 품종 중 하나인 치와와의 이미지이다</a:t>
            </a:r>
            <a:r>
              <a:rPr lang="en-US" altLang="ko-KR" sz="1800" b="0" dirty="0"/>
              <a:t>. </a:t>
            </a:r>
          </a:p>
          <a:p>
            <a:r>
              <a:rPr lang="ko-KR" altLang="en-US" sz="1800" b="0" dirty="0"/>
              <a:t>지능을 가진 인간은 특별한 훈련이 없어도 이 둘을 쉽게 구별할 수 있는 반면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기계는 사진만으로 잘 구별하지 못하는 어려운 작업으로 인식한다</a:t>
            </a:r>
            <a:r>
              <a:rPr lang="en-US" altLang="ko-KR" sz="1800" b="0"/>
              <a:t>. </a:t>
            </a:r>
            <a:endParaRPr lang="en-US" altLang="ko-KR" sz="1800" b="0" smtClean="0"/>
          </a:p>
          <a:p>
            <a:pPr lvl="1"/>
            <a:r>
              <a:rPr lang="ko-KR" altLang="en-US" sz="1400" smtClean="0"/>
              <a:t>인간의 </a:t>
            </a:r>
            <a:r>
              <a:rPr lang="ko-KR" altLang="en-US" sz="1400" dirty="0"/>
              <a:t>여러 가지 행동까지는 따라하지 </a:t>
            </a:r>
            <a:r>
              <a:rPr lang="ko-KR" altLang="en-US" sz="1400"/>
              <a:t>못하는 </a:t>
            </a:r>
            <a:r>
              <a:rPr lang="ko-KR" altLang="en-US" sz="1400" smtClean="0"/>
              <a:t>것이 현재의 인공지능이다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835480-6A0F-BFDF-1389-71175257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48" y="920268"/>
            <a:ext cx="6560601" cy="28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</a:t>
            </a:r>
            <a:r>
              <a:rPr lang="ko-KR" altLang="en-US"/>
              <a:t> 인공지능을 정의해 보자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인공지능의 종류</a:t>
            </a:r>
            <a:endParaRPr lang="en-US" altLang="ko-KR" dirty="0"/>
          </a:p>
          <a:p>
            <a:pPr lvl="1"/>
            <a:r>
              <a:rPr lang="ko-KR" altLang="en-US" dirty="0"/>
              <a:t>좁은 인공지능</a:t>
            </a:r>
            <a:r>
              <a:rPr lang="en-US" altLang="ko-KR" dirty="0"/>
              <a:t>(</a:t>
            </a:r>
            <a:r>
              <a:rPr lang="ko-KR" altLang="en-US" dirty="0"/>
              <a:t>약한 인공지능</a:t>
            </a:r>
            <a:r>
              <a:rPr lang="en-US" altLang="ko-KR" dirty="0"/>
              <a:t>)</a:t>
            </a:r>
          </a:p>
          <a:p>
            <a:pPr lvl="2">
              <a:buFontTx/>
              <a:buChar char="-"/>
            </a:pPr>
            <a:r>
              <a:rPr lang="ko-KR" altLang="en-US" b="1" dirty="0"/>
              <a:t>제한적으로 좁은 영역에 대해 적용되는 지능</a:t>
            </a:r>
            <a:r>
              <a:rPr lang="ko-KR" altLang="en-US" dirty="0"/>
              <a:t>으로 현재 단계의 인공지능 </a:t>
            </a:r>
            <a:r>
              <a:rPr lang="ko-KR" altLang="en-US"/>
              <a:t>기술을 </a:t>
            </a:r>
            <a:r>
              <a:rPr lang="ko-KR" altLang="en-US" smtClean="0"/>
              <a:t>의미</a:t>
            </a:r>
            <a:endParaRPr lang="en-US" altLang="ko-KR" dirty="0"/>
          </a:p>
          <a:p>
            <a:pPr lvl="1"/>
            <a:r>
              <a:rPr lang="ko-KR" altLang="en-US" dirty="0"/>
              <a:t>일반 인공지능</a:t>
            </a:r>
            <a:r>
              <a:rPr lang="en-US" altLang="ko-KR" dirty="0"/>
              <a:t>(</a:t>
            </a:r>
            <a:r>
              <a:rPr lang="ko-KR" altLang="en-US" dirty="0"/>
              <a:t>강한 인공지능</a:t>
            </a:r>
            <a:r>
              <a:rPr lang="en-US" altLang="ko-KR" dirty="0"/>
              <a:t>)</a:t>
            </a:r>
          </a:p>
          <a:p>
            <a:pPr lvl="2">
              <a:buFontTx/>
              <a:buChar char="-"/>
            </a:pPr>
            <a:r>
              <a:rPr lang="ko-KR" altLang="en-US" dirty="0"/>
              <a:t>인간처럼 지속적으로 배울 수 있으며</a:t>
            </a:r>
            <a:r>
              <a:rPr lang="en-US" altLang="ko-KR" dirty="0"/>
              <a:t>,</a:t>
            </a:r>
            <a:r>
              <a:rPr lang="ko-KR" altLang="en-US" dirty="0"/>
              <a:t> 여러 도메인의 지식을 연결하거나 </a:t>
            </a:r>
            <a:r>
              <a:rPr lang="ko-KR" altLang="en-US" dirty="0" err="1"/>
              <a:t>일반화시킬</a:t>
            </a:r>
            <a:r>
              <a:rPr lang="ko-KR" altLang="en-US" dirty="0"/>
              <a:t> 수 있는                        인간의 다기능적 요소를 사용할 수 </a:t>
            </a:r>
            <a:r>
              <a:rPr lang="ko-KR" altLang="en-US"/>
              <a:t>있는 </a:t>
            </a:r>
            <a:r>
              <a:rPr lang="ko-KR" altLang="en-US" smtClean="0"/>
              <a:t>인공지능</a:t>
            </a:r>
            <a:endParaRPr lang="en-US" altLang="ko-KR" dirty="0"/>
          </a:p>
          <a:p>
            <a:pPr lvl="1"/>
            <a:r>
              <a:rPr lang="ko-KR" altLang="en-US" dirty="0"/>
              <a:t>초 인공지능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인간의 다면적인 지능을 넘어서 인간보다 빠르고 더 정확한 의사결정이 가능할 것 </a:t>
            </a:r>
            <a:endParaRPr lang="en-US" altLang="ko-KR" dirty="0"/>
          </a:p>
          <a:p>
            <a:pPr marL="534987" lvl="2" indent="0">
              <a:buNone/>
            </a:pPr>
            <a:endParaRPr lang="ko-KR" altLang="en-US" dirty="0"/>
          </a:p>
          <a:p>
            <a:pPr lvl="2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C70E2-D393-8F4E-8243-54E68E95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20" y="3707476"/>
            <a:ext cx="8053894" cy="28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인공지능 기술을 알아보자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우리의 삶 여러 곳에 스며든 인공지능 기술</a:t>
            </a:r>
            <a:endParaRPr lang="en-US" altLang="ko-KR" dirty="0"/>
          </a:p>
          <a:p>
            <a:pPr lvl="1"/>
            <a:r>
              <a:rPr lang="ko-KR" altLang="en-US" dirty="0"/>
              <a:t>유튜브는 </a:t>
            </a:r>
            <a:r>
              <a:rPr lang="en-US" altLang="ko-KR" dirty="0"/>
              <a:t>2016</a:t>
            </a:r>
            <a:r>
              <a:rPr lang="ko-KR" altLang="en-US" dirty="0"/>
              <a:t>년 이후 인공지능 시스템이 사용자의 동영상 시청 이력</a:t>
            </a:r>
            <a:r>
              <a:rPr lang="en-US" altLang="ko-KR" dirty="0"/>
              <a:t>, </a:t>
            </a:r>
            <a:r>
              <a:rPr lang="ko-KR" altLang="en-US" dirty="0"/>
              <a:t>시청 시간</a:t>
            </a:r>
            <a:r>
              <a:rPr lang="en-US" altLang="ko-KR" dirty="0"/>
              <a:t>, </a:t>
            </a:r>
            <a:r>
              <a:rPr lang="ko-KR" altLang="en-US" dirty="0"/>
              <a:t>구독 여부</a:t>
            </a:r>
            <a:r>
              <a:rPr lang="en-US" altLang="ko-KR" dirty="0"/>
              <a:t>, </a:t>
            </a:r>
            <a:r>
              <a:rPr lang="ko-KR" altLang="en-US" dirty="0"/>
              <a:t>상호작용 등의 컨텍스트를 기반으로 우선순위를 부여하여 개인화된 동영상 추천 서비스를 제공하도록 알고리즘을 수정</a:t>
            </a:r>
            <a:endParaRPr lang="en-US" altLang="ko-KR" dirty="0"/>
          </a:p>
          <a:p>
            <a:pPr marL="534987" lvl="2" indent="0">
              <a:buNone/>
            </a:pPr>
            <a:r>
              <a:rPr lang="en-US" altLang="ko-KR" sz="1600" dirty="0"/>
              <a:t>	-</a:t>
            </a:r>
            <a:r>
              <a:rPr lang="ko-KR" altLang="en-US" sz="1600" dirty="0"/>
              <a:t> 알고리즘의 도입 이후 비디오 시청 시간은 </a:t>
            </a:r>
            <a:r>
              <a:rPr lang="en-US" altLang="ko-KR" sz="1600" dirty="0"/>
              <a:t>20</a:t>
            </a:r>
            <a:r>
              <a:rPr lang="ko-KR" altLang="en-US" sz="1600" dirty="0"/>
              <a:t>배 이상 증가</a:t>
            </a:r>
            <a:endParaRPr lang="en-US" altLang="ko-KR" sz="1600" dirty="0"/>
          </a:p>
          <a:p>
            <a:pPr marL="357188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ko-KR" altLang="en-US" dirty="0" err="1"/>
              <a:t>넷플릭스</a:t>
            </a:r>
            <a:r>
              <a:rPr lang="ko-KR" altLang="en-US" dirty="0"/>
              <a:t> 역시 매출의 </a:t>
            </a:r>
            <a:r>
              <a:rPr lang="en-US" altLang="ko-KR" dirty="0"/>
              <a:t>75%</a:t>
            </a:r>
            <a:r>
              <a:rPr lang="ko-KR" altLang="en-US" dirty="0"/>
              <a:t>가 인공지능에 의존한 추천 시스템에 의해 발생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37" y="3320444"/>
            <a:ext cx="7354326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28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01</a:t>
            </a:r>
            <a:r>
              <a:rPr lang="ko-KR" altLang="en-US"/>
              <a:t> 인공지능을 정의해 보자</a:t>
            </a:r>
            <a:endParaRPr lang="ko-KR" alt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EBC7558D-9478-BB0A-8801-52176ABC9D1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0534" y="1994560"/>
            <a:ext cx="8501082" cy="25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8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BFF7AF-91C8-D8D3-DF40-57A499634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ore-KR" dirty="0"/>
              <a:t>Questions?</a:t>
            </a:r>
            <a:endParaRPr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2CA523-B2CA-77D4-E9EC-F155DEF5F323}"/>
              </a:ext>
            </a:extLst>
          </p:cNvPr>
          <p:cNvGrpSpPr/>
          <p:nvPr/>
        </p:nvGrpSpPr>
        <p:grpSpPr>
          <a:xfrm>
            <a:off x="5693735" y="3043716"/>
            <a:ext cx="3101530" cy="2990851"/>
            <a:chOff x="1143000" y="3511548"/>
            <a:chExt cx="3101530" cy="29908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D5F86E-1FFE-DEFC-FD6A-A8C0CFBAD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4114798"/>
              <a:ext cx="2466530" cy="23876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6D22C0-DD94-5131-FB12-665D3DC0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530" y="3511548"/>
              <a:ext cx="1270000" cy="120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82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인공지능 기술을 알아보자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온라인 쇼핑몰 플랫폼 회사는 고객의 방문과 과거 구매 데이터를 인공지능 시스템에 </a:t>
            </a:r>
            <a:r>
              <a:rPr lang="ko-KR" altLang="en-US" sz="1600" dirty="0" smtClean="0"/>
              <a:t>제공</a:t>
            </a:r>
            <a:endParaRPr lang="en-US" altLang="ko-KR" sz="1600" dirty="0" smtClean="0"/>
          </a:p>
          <a:p>
            <a:r>
              <a:rPr lang="ko-KR" altLang="en-US" sz="1600" dirty="0" smtClean="0"/>
              <a:t>이 </a:t>
            </a:r>
            <a:r>
              <a:rPr lang="ko-KR" altLang="en-US" sz="1600" dirty="0"/>
              <a:t>인공지능 시스템은 넘겨 받은 데이터를 분석하여 고객에게 적절한 물품을 추천하는 기술을 적극적으로 이용</a:t>
            </a:r>
            <a:endParaRPr lang="en-US" altLang="ko-KR" sz="1600" dirty="0"/>
          </a:p>
          <a:p>
            <a:pPr lvl="1"/>
            <a:r>
              <a:rPr lang="ko-KR" altLang="en-US" dirty="0"/>
              <a:t>소비자가 찾고자 하는 상품을 높은 </a:t>
            </a:r>
            <a:r>
              <a:rPr lang="ko-KR" altLang="en-US" dirty="0" smtClean="0"/>
              <a:t>우선 순위로 </a:t>
            </a:r>
            <a:r>
              <a:rPr lang="ko-KR" altLang="en-US" dirty="0"/>
              <a:t>추천</a:t>
            </a:r>
            <a:endParaRPr lang="en-US" altLang="ko-KR" dirty="0"/>
          </a:p>
          <a:p>
            <a:pPr lvl="1"/>
            <a:r>
              <a:rPr lang="ko-KR" altLang="en-US" dirty="0"/>
              <a:t>콘텐츠 홍수의 </a:t>
            </a:r>
            <a:r>
              <a:rPr lang="ko-KR" altLang="en-US" dirty="0" smtClean="0"/>
              <a:t>시대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소비자의 구매정보를 바탕으로 추가 구매를 유발하는 인공지능 모델이 추천 목록을 만들어서 고객에게 제시함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6" y="3651994"/>
            <a:ext cx="7946612" cy="24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8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추천 알고리즘은 어떻게 동작하나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www.youtube.com/watch?v=HxEa4bOoNfU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1" y="1472615"/>
            <a:ext cx="7682560" cy="461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4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인공지능 기술을 알아보자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자동차와 관련된 인공지능 기술 </a:t>
            </a:r>
          </a:p>
          <a:p>
            <a:pPr lvl="1"/>
            <a:r>
              <a:rPr lang="ko-KR" altLang="en-US" b="1" dirty="0"/>
              <a:t>초기의 자동차가 엔진이나 변속기와 같은 기계 부품이 중심이었다면</a:t>
            </a:r>
            <a:r>
              <a:rPr lang="en-US" altLang="ko-KR" b="1" dirty="0"/>
              <a:t>, </a:t>
            </a:r>
            <a:r>
              <a:rPr lang="ko-KR" altLang="en-US" b="1" dirty="0"/>
              <a:t>지금은 새로운 전자 장치와 센서 기술이 중심</a:t>
            </a:r>
            <a:r>
              <a:rPr lang="ko-KR" altLang="en-US" dirty="0"/>
              <a:t>이 되고 있으며 이를 제어하는 인공지능 기반 제어 기술이 핵심이라고 </a:t>
            </a:r>
            <a:r>
              <a:rPr lang="ko-KR" altLang="en-US" dirty="0" smtClean="0"/>
              <a:t>이야기할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1"/>
            <a:r>
              <a:rPr lang="ko-KR" altLang="en-US" dirty="0"/>
              <a:t>요즈음 출시되는 자동차는 “창문 열어줘</a:t>
            </a:r>
            <a:r>
              <a:rPr lang="en-US" altLang="ko-KR" dirty="0"/>
              <a:t>!</a:t>
            </a:r>
            <a:r>
              <a:rPr lang="ko-KR" altLang="en-US" dirty="0"/>
              <a:t>”</a:t>
            </a:r>
            <a:r>
              <a:rPr lang="en-US" altLang="ko-KR" dirty="0"/>
              <a:t>, </a:t>
            </a:r>
            <a:r>
              <a:rPr lang="ko-KR" altLang="en-US" dirty="0"/>
              <a:t>“따뜻하게 해줘</a:t>
            </a:r>
            <a:r>
              <a:rPr lang="en-US" altLang="ko-KR" dirty="0"/>
              <a:t>!</a:t>
            </a:r>
            <a:r>
              <a:rPr lang="ko-KR" altLang="en-US" dirty="0"/>
              <a:t>”</a:t>
            </a:r>
            <a:r>
              <a:rPr lang="en-US" altLang="ko-KR" dirty="0"/>
              <a:t>, </a:t>
            </a:r>
            <a:r>
              <a:rPr lang="ko-KR" altLang="en-US" dirty="0"/>
              <a:t>“날씨 알려줘</a:t>
            </a:r>
            <a:r>
              <a:rPr lang="en-US" altLang="ko-KR" dirty="0"/>
              <a:t>!</a:t>
            </a:r>
            <a:r>
              <a:rPr lang="ko-KR" altLang="en-US" dirty="0"/>
              <a:t>”와 같은 간단한 </a:t>
            </a:r>
            <a:r>
              <a:rPr lang="ko-KR" altLang="en-US" b="1" dirty="0"/>
              <a:t>음성 명령어</a:t>
            </a:r>
            <a:r>
              <a:rPr lang="ko-KR" altLang="en-US" dirty="0"/>
              <a:t>를 인식하고</a:t>
            </a:r>
            <a:r>
              <a:rPr lang="en-US" altLang="ko-KR" dirty="0"/>
              <a:t>, </a:t>
            </a:r>
            <a:r>
              <a:rPr lang="ko-KR" altLang="en-US" dirty="0"/>
              <a:t>센서로부터 수집된 정보를 바탕으로 최적의 미션 상태와 연료 분사 정도를 </a:t>
            </a:r>
            <a:r>
              <a:rPr lang="ko-KR" altLang="en-US" dirty="0" smtClean="0"/>
              <a:t>제어함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E865E-66F7-430E-ADA9-303BCC31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50" y="3339988"/>
            <a:ext cx="7552095" cy="25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스스로 배달되는 테슬라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www.youtube.com/shorts/ORv2QG5syJY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1" y="1367805"/>
            <a:ext cx="3925796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인공지능 기술을 알아보자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구글에서 제공하는 번역 시스템을 사용하면 웹 페이지에서 외국어로 표기된 자료들을 손쉽게 한국어로 변환하여 읽을 수 </a:t>
            </a:r>
            <a:r>
              <a:rPr lang="ko-KR" altLang="en-US" sz="1600" b="0" dirty="0" smtClean="0"/>
              <a:t>있음</a:t>
            </a:r>
            <a:endParaRPr lang="en-US" altLang="ko-KR" sz="1600" b="0" dirty="0" smtClean="0"/>
          </a:p>
          <a:p>
            <a:r>
              <a:rPr lang="ko-KR" altLang="en-US" sz="1600" b="0" dirty="0" smtClean="0"/>
              <a:t>네이버에서 </a:t>
            </a:r>
            <a:r>
              <a:rPr lang="ko-KR" altLang="en-US" sz="1600" b="0" dirty="0"/>
              <a:t>제공하는 파파고와 같은 시스템을 사용한다면 아래와 같이 </a:t>
            </a:r>
            <a:r>
              <a:rPr lang="ko-KR" altLang="en-US" sz="1600" b="0" dirty="0" smtClean="0"/>
              <a:t>표현하고자 </a:t>
            </a:r>
            <a:r>
              <a:rPr lang="ko-KR" altLang="en-US" sz="1600" b="0" dirty="0"/>
              <a:t>하는 문장을 원하는 언어로 빠르게 번역할 수 </a:t>
            </a:r>
            <a:r>
              <a:rPr lang="ko-KR" altLang="en-US" sz="1600" b="0" dirty="0" smtClean="0"/>
              <a:t>있음</a:t>
            </a:r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b="0" dirty="0"/>
              <a:t>일상생활 속 여러 곳에 스며들어 있는 인공지능 기술은 매일매일 우리의 삶을 변화시키고 </a:t>
            </a:r>
            <a:r>
              <a:rPr lang="ko-KR" altLang="en-US" sz="1600" b="0" dirty="0" smtClean="0"/>
              <a:t>있음</a:t>
            </a:r>
            <a:endParaRPr lang="ko-KR" altLang="en-US" sz="1600" b="0" dirty="0"/>
          </a:p>
          <a:p>
            <a:endParaRPr lang="ko-KR" altLang="en-US" sz="1600" b="0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4BD3C-3C60-20FA-7BCC-2CDAAAF4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00" y="2253755"/>
            <a:ext cx="8513195" cy="27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엉터리 한국어 문장까지 번역하는 인공지능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www.youtube.com/watch?v=dNoXtaDNWhE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2" y="1392683"/>
            <a:ext cx="7753991" cy="44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7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</TotalTime>
  <Words>1421</Words>
  <Application>Microsoft Office PowerPoint</Application>
  <PresentationFormat>화면 슬라이드 쇼(4:3)</PresentationFormat>
  <Paragraphs>148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01 인공지능 기술을 알아보자</vt:lpstr>
      <vt:lpstr>01 인공지능 기술을 알아보자</vt:lpstr>
      <vt:lpstr>01 인공지능 기술을 알아보자</vt:lpstr>
      <vt:lpstr>추천 알고리즘은 어떻게 동작하나?</vt:lpstr>
      <vt:lpstr>01 인공지능 기술을 알아보자</vt:lpstr>
      <vt:lpstr>스스로 배달되는 테슬라</vt:lpstr>
      <vt:lpstr>01 인공지능 기술을 알아보자</vt:lpstr>
      <vt:lpstr>엉터리 한국어 문장까지 번역하는 인공지능</vt:lpstr>
      <vt:lpstr>01 인공지능 기술을 알아보자</vt:lpstr>
      <vt:lpstr>02 지능을 가지는 기계와 지능에 대한 고찰</vt:lpstr>
      <vt:lpstr>영화 “이미테이션 게임＂</vt:lpstr>
      <vt:lpstr>02 지능을 가지는 기계와 지능에 대한 고찰</vt:lpstr>
      <vt:lpstr>02 지능을 가지는 기계와 지능에 대한 고찰</vt:lpstr>
      <vt:lpstr>02 지능을 가지는 기계와 지능에 대한 고찰</vt:lpstr>
      <vt:lpstr>영화속의 튜링 테스트</vt:lpstr>
      <vt:lpstr>02 지능을 가지는 기계와 지능에 대한 고찰</vt:lpstr>
      <vt:lpstr>03 인공지능이라는 말은 누가 처음 사용했을까?</vt:lpstr>
      <vt:lpstr>03 인공지능이라는 말은 누가 처음 사용했을까?</vt:lpstr>
      <vt:lpstr>03 인공지능이라는 말은 누가 처음 사용했을까?</vt:lpstr>
      <vt:lpstr>04 인공지능이 적용되는 여러가지 분야를 알아보자</vt:lpstr>
      <vt:lpstr>04 인공지능이 적용되는 여러가지 분야를 알아보자</vt:lpstr>
      <vt:lpstr>04 인공지능이 적용되는 여러가지 분야를 알아보자</vt:lpstr>
      <vt:lpstr>인공지능 기반의 신약 개발</vt:lpstr>
      <vt:lpstr>04 인공지능이 적용되는 여러가지 분야를 알아보자</vt:lpstr>
      <vt:lpstr>04 인공지능이 적용되는 여러가지 분야를 알아보자</vt:lpstr>
      <vt:lpstr>01 인공지능을 정의해 보자</vt:lpstr>
      <vt:lpstr>01 인공지능을 정의해 보자</vt:lpstr>
      <vt:lpstr>01 인공지능을 정의해 보자</vt:lpstr>
      <vt:lpstr>01 인공지능을 정의해 보자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인피니티북스 영업부1</dc:creator>
  <cp:lastModifiedBy>박 동규</cp:lastModifiedBy>
  <cp:revision>41</cp:revision>
  <dcterms:created xsi:type="dcterms:W3CDTF">2020-08-12T08:51:41Z</dcterms:created>
  <dcterms:modified xsi:type="dcterms:W3CDTF">2025-07-02T05:53:50Z</dcterms:modified>
</cp:coreProperties>
</file>